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12192000"/>
  <p:embeddedFontLst>
    <p:embeddedFont>
      <p:font typeface="MiSans" pitchFamily="34" charset="-122"/>
      <p:regular r:id="rId24"/>
    </p:embeddedFont>
    <p:embeddedFont>
      <p:font typeface="MiSans" pitchFamily="34" charset="-120"/>
      <p:regular r:id="rId2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32:52-d2t6ft5nfo2stf9diehg.jpg"/>
          <p:cNvPicPr>
            <a:picLocks noChangeAspect="1"/>
          </p:cNvPicPr>
          <p:nvPr/>
        </p:nvPicPr>
        <p:blipFill>
          <a:blip r:embed="rId1"/>
          <a:srcRect b="24368"/>
          <a:stretch>
            <a:fillRect/>
          </a:stretch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flip="none" rotWithShape="1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21205"/>
            <a:ext cx="8327390" cy="19367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守护地球之肺：森林保护行动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7" name="Text 4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77678"/>
            <a:ext cx="1918970" cy="337185"/>
          </a:xfrm>
          <a:prstGeom prst="rect">
            <a:avLst/>
          </a:prstGeom>
          <a:solidFill>
            <a:srgbClr val="F6F4ED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汇报人:xxxx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10" name="Text 7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77678"/>
            <a:ext cx="1918970" cy="254000"/>
          </a:xfrm>
          <a:prstGeom prst="rect">
            <a:avLst/>
          </a:prstGeom>
          <a:solidFill>
            <a:srgbClr val="F6F4ED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时间:2025/01/01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国际政策与资金机制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9-05-12:32:54-d2t6ftlnfo2stf9dieo0.jpg"/>
          <p:cNvPicPr>
            <a:picLocks noChangeAspect="1"/>
          </p:cNvPicPr>
          <p:nvPr/>
        </p:nvPicPr>
        <p:blipFill>
          <a:blip r:embed="rId1"/>
          <a:srcRect l="16684" r="13063" b="105"/>
          <a:stretch>
            <a:fillRect/>
          </a:stretch>
        </p:blipFill>
        <p:spPr>
          <a:xfrm>
            <a:off x="1107440" y="13709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2" name="Shape 9"/>
          <p:cNvSpPr/>
          <p:nvPr/>
        </p:nvSpPr>
        <p:spPr>
          <a:xfrm>
            <a:off x="3865880" y="13709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</p:spPr>
      </p:sp>
      <p:sp>
        <p:nvSpPr>
          <p:cNvPr id="13" name="Text 10"/>
          <p:cNvSpPr/>
          <p:nvPr/>
        </p:nvSpPr>
        <p:spPr>
          <a:xfrm>
            <a:off x="3865880" y="1370965"/>
            <a:ext cx="7620000" cy="21310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064000" y="15805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5" name="Text 12"/>
          <p:cNvSpPr/>
          <p:nvPr/>
        </p:nvSpPr>
        <p:spPr>
          <a:xfrm>
            <a:off x="4064000" y="1580515"/>
            <a:ext cx="4069080" cy="381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6" name="Image 1" descr="https://kimi-img.moonshot.cn/pub/slides/slides_tmpl/image/25-09-05-12:32:55-d2t6fttnfo2stf9dieqg.jpg"/>
          <p:cNvPicPr>
            <a:picLocks noChangeAspect="1"/>
          </p:cNvPicPr>
          <p:nvPr/>
        </p:nvPicPr>
        <p:blipFill>
          <a:blip r:embed="rId2"/>
          <a:srcRect l="14848" r="14848"/>
          <a:stretch>
            <a:fillRect/>
          </a:stretch>
        </p:blipFill>
        <p:spPr>
          <a:xfrm>
            <a:off x="1107440" y="37077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7" name="Shape 13"/>
          <p:cNvSpPr/>
          <p:nvPr/>
        </p:nvSpPr>
        <p:spPr>
          <a:xfrm>
            <a:off x="3865880" y="37077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</p:spPr>
      </p:sp>
      <p:sp>
        <p:nvSpPr>
          <p:cNvPr id="18" name="Text 14"/>
          <p:cNvSpPr/>
          <p:nvPr/>
        </p:nvSpPr>
        <p:spPr>
          <a:xfrm>
            <a:off x="3865880" y="3707765"/>
            <a:ext cx="7620000" cy="21310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4064000" y="39173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20" name="Text 16"/>
          <p:cNvSpPr/>
          <p:nvPr/>
        </p:nvSpPr>
        <p:spPr>
          <a:xfrm>
            <a:off x="4064000" y="3917315"/>
            <a:ext cx="4069080" cy="381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4191000" y="1575435"/>
            <a:ext cx="3932555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全球治理工具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4126230" y="2004695"/>
            <a:ext cx="6976110" cy="13709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DD+机制允许发展中国家通过减少毁林获得碳汇收益，已完成29国谈判，累计筹资超110亿美元。欧盟零毁林供应链法案要求七大商品自2024年起无毁林证据方可入市。这些政策为森林保护提供了重要的资金支持和法律保障。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4191000" y="3912235"/>
            <a:ext cx="3932555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资金下沉的重要性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4126230" y="4341495"/>
            <a:ext cx="6976110" cy="13709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森林碳汇自愿市场2023年交易3.6亿吨，价格区间8—30美元。公共资金与私人资本各有优劣，但资金必须下沉到社区，才能确保保护措施的长期有效。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noFill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57797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</p:spPr>
      </p:sp>
      <p:sp>
        <p:nvSpPr>
          <p:cNvPr id="5" name="Text 3"/>
          <p:cNvSpPr/>
          <p:nvPr/>
        </p:nvSpPr>
        <p:spPr>
          <a:xfrm>
            <a:off x="1577975" y="1303655"/>
            <a:ext cx="191770" cy="14160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325245" y="5982970"/>
            <a:ext cx="1344930" cy="6731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</p:spPr>
      </p:sp>
      <p:sp>
        <p:nvSpPr>
          <p:cNvPr id="7" name="Text 5"/>
          <p:cNvSpPr/>
          <p:nvPr/>
        </p:nvSpPr>
        <p:spPr>
          <a:xfrm>
            <a:off x="1325245" y="5982970"/>
            <a:ext cx="1344930" cy="67310"/>
          </a:xfrm>
          <a:prstGeom prst="rect">
            <a:avLst/>
          </a:prstGeom>
          <a:noFill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noFill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9958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</p:spPr>
      </p:sp>
      <p:sp>
        <p:nvSpPr>
          <p:cNvPr id="11" name="Text 9"/>
          <p:cNvSpPr/>
          <p:nvPr/>
        </p:nvSpPr>
        <p:spPr>
          <a:xfrm>
            <a:off x="4299585" y="1303655"/>
            <a:ext cx="191770" cy="14160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46855" y="5982970"/>
            <a:ext cx="1344930" cy="6731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</p:spPr>
      </p:sp>
      <p:sp>
        <p:nvSpPr>
          <p:cNvPr id="13" name="Text 11"/>
          <p:cNvSpPr/>
          <p:nvPr/>
        </p:nvSpPr>
        <p:spPr>
          <a:xfrm>
            <a:off x="4046855" y="5982970"/>
            <a:ext cx="1344930" cy="67310"/>
          </a:xfrm>
          <a:prstGeom prst="rect">
            <a:avLst/>
          </a:prstGeom>
          <a:noFill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noFill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74280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</p:spPr>
      </p:sp>
      <p:sp>
        <p:nvSpPr>
          <p:cNvPr id="17" name="Text 15"/>
          <p:cNvSpPr/>
          <p:nvPr/>
        </p:nvSpPr>
        <p:spPr>
          <a:xfrm>
            <a:off x="9742805" y="1303655"/>
            <a:ext cx="191770" cy="14160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490075" y="5982970"/>
            <a:ext cx="1344930" cy="6731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</p:spPr>
      </p:sp>
      <p:sp>
        <p:nvSpPr>
          <p:cNvPr id="19" name="Text 17"/>
          <p:cNvSpPr/>
          <p:nvPr/>
        </p:nvSpPr>
        <p:spPr>
          <a:xfrm>
            <a:off x="9490075" y="5982970"/>
            <a:ext cx="1344930" cy="67310"/>
          </a:xfrm>
          <a:prstGeom prst="rect">
            <a:avLst/>
          </a:prstGeom>
          <a:noFill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noFill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02119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44546A"/>
          </a:solidFill>
        </p:spPr>
      </p:sp>
      <p:sp>
        <p:nvSpPr>
          <p:cNvPr id="23" name="Text 21"/>
          <p:cNvSpPr/>
          <p:nvPr/>
        </p:nvSpPr>
        <p:spPr>
          <a:xfrm>
            <a:off x="7021195" y="1303655"/>
            <a:ext cx="191770" cy="14160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768465" y="5982970"/>
            <a:ext cx="1344930" cy="6731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</p:spPr>
      </p:sp>
      <p:sp>
        <p:nvSpPr>
          <p:cNvPr id="25" name="Text 23"/>
          <p:cNvSpPr/>
          <p:nvPr/>
        </p:nvSpPr>
        <p:spPr>
          <a:xfrm>
            <a:off x="6768465" y="5982970"/>
            <a:ext cx="1344930" cy="67310"/>
          </a:xfrm>
          <a:prstGeom prst="rect">
            <a:avLst/>
          </a:prstGeom>
          <a:noFill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27" name="Text 2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29" name="Text 2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23645" y="410210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科技赋能森林监测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32" name="Text 30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8074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</p:spPr>
      </p:sp>
      <p:sp>
        <p:nvSpPr>
          <p:cNvPr id="36" name="Text 34"/>
          <p:cNvSpPr/>
          <p:nvPr/>
        </p:nvSpPr>
        <p:spPr>
          <a:xfrm>
            <a:off x="880745" y="1304290"/>
            <a:ext cx="790575" cy="1015365"/>
          </a:xfrm>
          <a:prstGeom prst="rect">
            <a:avLst/>
          </a:prstGeom>
          <a:noFill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770380" y="1651635"/>
            <a:ext cx="1249045" cy="6673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卫星监测技术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19810" y="2524760"/>
            <a:ext cx="1955800" cy="31565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NASA的GEDI卫星激光雷达可穿透树冠测量生物量，误差小于10%。这种技术能够实时监测森林的变化，为森林保护提供科学依据。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60235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</p:spPr>
      </p:sp>
      <p:sp>
        <p:nvSpPr>
          <p:cNvPr id="40" name="Text 38"/>
          <p:cNvSpPr/>
          <p:nvPr/>
        </p:nvSpPr>
        <p:spPr>
          <a:xfrm>
            <a:off x="3602355" y="1304290"/>
            <a:ext cx="790575" cy="1015365"/>
          </a:xfrm>
          <a:prstGeom prst="rect">
            <a:avLst/>
          </a:prstGeom>
          <a:noFill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91990" y="1651635"/>
            <a:ext cx="1249045" cy="6673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高分辨率影像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741420" y="2524760"/>
            <a:ext cx="1955800" cy="31565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Planet Labs每日3米分辨率影像实现砍伐48小时内预警。及时的预警能够有效阻止非法砍伐行为，保护森林资源。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2396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</p:spPr>
      </p:sp>
      <p:sp>
        <p:nvSpPr>
          <p:cNvPr id="44" name="Text 42"/>
          <p:cNvSpPr/>
          <p:nvPr/>
        </p:nvSpPr>
        <p:spPr>
          <a:xfrm>
            <a:off x="6323965" y="1304290"/>
            <a:ext cx="790575" cy="1015365"/>
          </a:xfrm>
          <a:prstGeom prst="rect">
            <a:avLst/>
          </a:prstGeom>
          <a:noFill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13600" y="1651635"/>
            <a:ext cx="1249045" cy="6673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区块链追溯平台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3030" y="2524760"/>
            <a:ext cx="1955800" cy="31565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区块链木材追溯平台将每棵树生成唯一数字指纹，已在加蓬试点追踪90%原木。这种技术能够确保木材的合法来源，打击非法木材贸易。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04557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</p:spPr>
      </p:sp>
      <p:sp>
        <p:nvSpPr>
          <p:cNvPr id="48" name="Text 46"/>
          <p:cNvSpPr/>
          <p:nvPr/>
        </p:nvSpPr>
        <p:spPr>
          <a:xfrm>
            <a:off x="9045575" y="1304290"/>
            <a:ext cx="790575" cy="1015365"/>
          </a:xfrm>
          <a:prstGeom prst="rect">
            <a:avLst/>
          </a:prstGeom>
          <a:noFill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935210" y="1651635"/>
            <a:ext cx="1249045" cy="6673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AI声纹监测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84640" y="2524760"/>
            <a:ext cx="1955800" cy="31565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AI声纹监测识别非法链锯声，实时推送护林员。这种技术能够快速发现非法砍伐行为，提高森林保护的效率。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800000">
            <a:off x="367916" y="1062304"/>
            <a:ext cx="1357317" cy="1357318"/>
          </a:xfrm>
          <a:custGeom>
            <a:avLst/>
            <a:gdLst/>
            <a:ahLst/>
            <a:cxnLst/>
            <a:rect l="l" t="t" r="r" b="b"/>
            <a:pathLst>
              <a:path w="1357317" h="1357318">
                <a:moveTo>
                  <a:pt x="497288" y="1333638"/>
                </a:moveTo>
                <a:cubicBezTo>
                  <a:pt x="497288" y="1333638"/>
                  <a:pt x="497288" y="1333638"/>
                  <a:pt x="860028" y="1333638"/>
                </a:cubicBezTo>
                <a:cubicBezTo>
                  <a:pt x="802893" y="1349425"/>
                  <a:pt x="741772" y="1357318"/>
                  <a:pt x="677994" y="1357318"/>
                </a:cubicBezTo>
                <a:cubicBezTo>
                  <a:pt x="615544" y="1357318"/>
                  <a:pt x="554422" y="1349425"/>
                  <a:pt x="497288" y="1333638"/>
                </a:cubicBezTo>
                <a:close/>
                <a:moveTo>
                  <a:pt x="337983" y="1265826"/>
                </a:moveTo>
                <a:lnTo>
                  <a:pt x="1018256" y="1265826"/>
                </a:lnTo>
                <a:cubicBezTo>
                  <a:pt x="990409" y="1281569"/>
                  <a:pt x="962561" y="1295998"/>
                  <a:pt x="932062" y="1307805"/>
                </a:cubicBezTo>
                <a:cubicBezTo>
                  <a:pt x="932062" y="1307805"/>
                  <a:pt x="932062" y="1307805"/>
                  <a:pt x="422852" y="1307805"/>
                </a:cubicBezTo>
                <a:cubicBezTo>
                  <a:pt x="393678" y="1295998"/>
                  <a:pt x="364505" y="1281569"/>
                  <a:pt x="337983" y="1265826"/>
                </a:cubicBezTo>
                <a:close/>
                <a:moveTo>
                  <a:pt x="242186" y="1199090"/>
                </a:moveTo>
                <a:lnTo>
                  <a:pt x="1114055" y="1199090"/>
                </a:lnTo>
                <a:cubicBezTo>
                  <a:pt x="1095476" y="1213604"/>
                  <a:pt x="1076898" y="1226799"/>
                  <a:pt x="1058319" y="1239993"/>
                </a:cubicBezTo>
                <a:cubicBezTo>
                  <a:pt x="1058319" y="1239993"/>
                  <a:pt x="1058319" y="1239993"/>
                  <a:pt x="297921" y="1239993"/>
                </a:cubicBezTo>
                <a:cubicBezTo>
                  <a:pt x="278016" y="1226799"/>
                  <a:pt x="259437" y="1213604"/>
                  <a:pt x="242186" y="1199090"/>
                </a:cubicBezTo>
                <a:close/>
                <a:moveTo>
                  <a:pt x="173297" y="1131278"/>
                </a:moveTo>
                <a:lnTo>
                  <a:pt x="1182943" y="1131278"/>
                </a:lnTo>
                <a:cubicBezTo>
                  <a:pt x="1169676" y="1146078"/>
                  <a:pt x="1156408" y="1160878"/>
                  <a:pt x="1141814" y="1174333"/>
                </a:cubicBezTo>
                <a:cubicBezTo>
                  <a:pt x="1141814" y="1174333"/>
                  <a:pt x="1141814" y="1174333"/>
                  <a:pt x="214426" y="1174333"/>
                </a:cubicBezTo>
                <a:cubicBezTo>
                  <a:pt x="199832" y="1160878"/>
                  <a:pt x="185238" y="1146078"/>
                  <a:pt x="173297" y="1131278"/>
                </a:cubicBezTo>
                <a:close/>
                <a:moveTo>
                  <a:pt x="120554" y="1065619"/>
                </a:moveTo>
                <a:lnTo>
                  <a:pt x="1236762" y="1065619"/>
                </a:lnTo>
                <a:cubicBezTo>
                  <a:pt x="1226144" y="1080132"/>
                  <a:pt x="1216853" y="1093327"/>
                  <a:pt x="1204908" y="1106521"/>
                </a:cubicBezTo>
                <a:cubicBezTo>
                  <a:pt x="1204908" y="1106521"/>
                  <a:pt x="1204908" y="1106521"/>
                  <a:pt x="151081" y="1106521"/>
                </a:cubicBezTo>
                <a:cubicBezTo>
                  <a:pt x="140463" y="1093327"/>
                  <a:pt x="129845" y="1080132"/>
                  <a:pt x="120554" y="1065619"/>
                </a:cubicBezTo>
                <a:close/>
                <a:moveTo>
                  <a:pt x="79652" y="997806"/>
                </a:moveTo>
                <a:lnTo>
                  <a:pt x="1277664" y="997806"/>
                </a:lnTo>
                <a:cubicBezTo>
                  <a:pt x="1269704" y="1012236"/>
                  <a:pt x="1261744" y="1026667"/>
                  <a:pt x="1252457" y="1039786"/>
                </a:cubicBezTo>
                <a:cubicBezTo>
                  <a:pt x="1252457" y="1039786"/>
                  <a:pt x="1252457" y="1039786"/>
                  <a:pt x="103532" y="1039786"/>
                </a:cubicBezTo>
                <a:cubicBezTo>
                  <a:pt x="95572" y="1026667"/>
                  <a:pt x="87612" y="1012236"/>
                  <a:pt x="79652" y="997806"/>
                </a:cubicBezTo>
                <a:close/>
                <a:moveTo>
                  <a:pt x="47360" y="931071"/>
                </a:moveTo>
                <a:lnTo>
                  <a:pt x="1307803" y="931071"/>
                </a:lnTo>
                <a:cubicBezTo>
                  <a:pt x="1302496" y="944265"/>
                  <a:pt x="1295862" y="958779"/>
                  <a:pt x="1289228" y="971973"/>
                </a:cubicBezTo>
                <a:cubicBezTo>
                  <a:pt x="1289228" y="971973"/>
                  <a:pt x="1289228" y="971973"/>
                  <a:pt x="65935" y="971973"/>
                </a:cubicBezTo>
                <a:cubicBezTo>
                  <a:pt x="59301" y="958779"/>
                  <a:pt x="53994" y="944265"/>
                  <a:pt x="47360" y="931071"/>
                </a:cubicBezTo>
                <a:close/>
                <a:moveTo>
                  <a:pt x="24756" y="863259"/>
                </a:moveTo>
                <a:lnTo>
                  <a:pt x="1331484" y="863259"/>
                </a:lnTo>
                <a:cubicBezTo>
                  <a:pt x="1327504" y="878059"/>
                  <a:pt x="1322197" y="892859"/>
                  <a:pt x="1316891" y="906314"/>
                </a:cubicBezTo>
                <a:cubicBezTo>
                  <a:pt x="1316891" y="906314"/>
                  <a:pt x="1316891" y="906314"/>
                  <a:pt x="38023" y="906314"/>
                </a:cubicBezTo>
                <a:cubicBezTo>
                  <a:pt x="32716" y="892859"/>
                  <a:pt x="28737" y="878059"/>
                  <a:pt x="24756" y="863259"/>
                </a:cubicBezTo>
                <a:close/>
                <a:moveTo>
                  <a:pt x="8610" y="797599"/>
                </a:moveTo>
                <a:lnTo>
                  <a:pt x="1346553" y="797599"/>
                </a:lnTo>
                <a:cubicBezTo>
                  <a:pt x="1343898" y="810793"/>
                  <a:pt x="1341243" y="825307"/>
                  <a:pt x="1338588" y="838502"/>
                </a:cubicBezTo>
                <a:cubicBezTo>
                  <a:pt x="1338588" y="838502"/>
                  <a:pt x="1338588" y="838502"/>
                  <a:pt x="17901" y="838502"/>
                </a:cubicBezTo>
                <a:cubicBezTo>
                  <a:pt x="15247" y="825307"/>
                  <a:pt x="11265" y="810793"/>
                  <a:pt x="8610" y="797599"/>
                </a:cubicBezTo>
                <a:close/>
                <a:moveTo>
                  <a:pt x="1076" y="729788"/>
                </a:moveTo>
                <a:lnTo>
                  <a:pt x="1356240" y="729788"/>
                </a:lnTo>
                <a:cubicBezTo>
                  <a:pt x="1354913" y="744218"/>
                  <a:pt x="1353586" y="758648"/>
                  <a:pt x="1350931" y="771767"/>
                </a:cubicBezTo>
                <a:cubicBezTo>
                  <a:pt x="1350931" y="771767"/>
                  <a:pt x="1350931" y="771767"/>
                  <a:pt x="6385" y="771767"/>
                </a:cubicBezTo>
                <a:cubicBezTo>
                  <a:pt x="3731" y="758648"/>
                  <a:pt x="2404" y="744218"/>
                  <a:pt x="1076" y="729788"/>
                </a:cubicBezTo>
                <a:close/>
                <a:moveTo>
                  <a:pt x="0" y="663052"/>
                </a:moveTo>
                <a:cubicBezTo>
                  <a:pt x="0" y="663052"/>
                  <a:pt x="0" y="663052"/>
                  <a:pt x="1357317" y="663052"/>
                </a:cubicBezTo>
                <a:cubicBezTo>
                  <a:pt x="1357317" y="668434"/>
                  <a:pt x="1357317" y="672470"/>
                  <a:pt x="1357317" y="677852"/>
                </a:cubicBezTo>
                <a:cubicBezTo>
                  <a:pt x="1357317" y="687271"/>
                  <a:pt x="1357317" y="696689"/>
                  <a:pt x="1357317" y="706107"/>
                </a:cubicBezTo>
                <a:cubicBezTo>
                  <a:pt x="1357317" y="706107"/>
                  <a:pt x="1357317" y="706107"/>
                  <a:pt x="0" y="706107"/>
                </a:cubicBezTo>
                <a:cubicBezTo>
                  <a:pt x="0" y="696689"/>
                  <a:pt x="0" y="687271"/>
                  <a:pt x="0" y="677852"/>
                </a:cubicBezTo>
                <a:cubicBezTo>
                  <a:pt x="0" y="672470"/>
                  <a:pt x="0" y="668434"/>
                  <a:pt x="0" y="663052"/>
                </a:cubicBezTo>
                <a:close/>
                <a:moveTo>
                  <a:pt x="3731" y="595240"/>
                </a:moveTo>
                <a:lnTo>
                  <a:pt x="1352258" y="595240"/>
                </a:lnTo>
                <a:cubicBezTo>
                  <a:pt x="1354913" y="610040"/>
                  <a:pt x="1354913" y="623495"/>
                  <a:pt x="1356240" y="638295"/>
                </a:cubicBezTo>
                <a:cubicBezTo>
                  <a:pt x="1356240" y="638295"/>
                  <a:pt x="1356240" y="638295"/>
                  <a:pt x="1076" y="638295"/>
                </a:cubicBezTo>
                <a:cubicBezTo>
                  <a:pt x="1076" y="623495"/>
                  <a:pt x="2404" y="610040"/>
                  <a:pt x="3731" y="595240"/>
                </a:cubicBezTo>
                <a:close/>
                <a:moveTo>
                  <a:pt x="15494" y="529581"/>
                </a:moveTo>
                <a:lnTo>
                  <a:pt x="1340746" y="529581"/>
                </a:lnTo>
                <a:cubicBezTo>
                  <a:pt x="1343400" y="542699"/>
                  <a:pt x="1346053" y="557129"/>
                  <a:pt x="1348706" y="571560"/>
                </a:cubicBezTo>
                <a:cubicBezTo>
                  <a:pt x="1348706" y="571560"/>
                  <a:pt x="1348706" y="571560"/>
                  <a:pt x="7534" y="571560"/>
                </a:cubicBezTo>
                <a:cubicBezTo>
                  <a:pt x="10187" y="557129"/>
                  <a:pt x="12841" y="542699"/>
                  <a:pt x="15494" y="529581"/>
                </a:cubicBezTo>
                <a:close/>
                <a:moveTo>
                  <a:pt x="34544" y="461768"/>
                </a:moveTo>
                <a:lnTo>
                  <a:pt x="1322772" y="461768"/>
                </a:lnTo>
                <a:cubicBezTo>
                  <a:pt x="1326753" y="476198"/>
                  <a:pt x="1330733" y="489317"/>
                  <a:pt x="1334713" y="503747"/>
                </a:cubicBezTo>
                <a:cubicBezTo>
                  <a:pt x="1334713" y="503747"/>
                  <a:pt x="1334713" y="503747"/>
                  <a:pt x="22604" y="503747"/>
                </a:cubicBezTo>
                <a:cubicBezTo>
                  <a:pt x="25257" y="489317"/>
                  <a:pt x="30564" y="476198"/>
                  <a:pt x="34544" y="461768"/>
                </a:cubicBezTo>
                <a:close/>
                <a:moveTo>
                  <a:pt x="60308" y="395033"/>
                </a:moveTo>
                <a:lnTo>
                  <a:pt x="1294604" y="395033"/>
                </a:lnTo>
                <a:cubicBezTo>
                  <a:pt x="1301240" y="408487"/>
                  <a:pt x="1307876" y="423288"/>
                  <a:pt x="1313185" y="438088"/>
                </a:cubicBezTo>
                <a:cubicBezTo>
                  <a:pt x="1313185" y="438088"/>
                  <a:pt x="1313185" y="438088"/>
                  <a:pt x="43055" y="438088"/>
                </a:cubicBezTo>
                <a:cubicBezTo>
                  <a:pt x="48364" y="423288"/>
                  <a:pt x="53672" y="408487"/>
                  <a:pt x="60308" y="395033"/>
                </a:cubicBezTo>
                <a:close/>
                <a:moveTo>
                  <a:pt x="97072" y="327221"/>
                </a:moveTo>
                <a:lnTo>
                  <a:pt x="1260494" y="327221"/>
                </a:lnTo>
                <a:cubicBezTo>
                  <a:pt x="1268454" y="342021"/>
                  <a:pt x="1276413" y="355476"/>
                  <a:pt x="1283046" y="370276"/>
                </a:cubicBezTo>
                <a:cubicBezTo>
                  <a:pt x="1283046" y="370276"/>
                  <a:pt x="1283046" y="370276"/>
                  <a:pt x="73193" y="370276"/>
                </a:cubicBezTo>
                <a:cubicBezTo>
                  <a:pt x="81153" y="355476"/>
                  <a:pt x="89112" y="342021"/>
                  <a:pt x="97072" y="327221"/>
                </a:cubicBezTo>
                <a:close/>
                <a:moveTo>
                  <a:pt x="143523" y="261561"/>
                </a:moveTo>
                <a:lnTo>
                  <a:pt x="1213793" y="261561"/>
                </a:lnTo>
                <a:cubicBezTo>
                  <a:pt x="1224403" y="274680"/>
                  <a:pt x="1235013" y="289110"/>
                  <a:pt x="1244297" y="303540"/>
                </a:cubicBezTo>
                <a:cubicBezTo>
                  <a:pt x="1244297" y="303540"/>
                  <a:pt x="1244297" y="303540"/>
                  <a:pt x="113020" y="303540"/>
                </a:cubicBezTo>
                <a:cubicBezTo>
                  <a:pt x="122303" y="289110"/>
                  <a:pt x="132913" y="274680"/>
                  <a:pt x="143523" y="261561"/>
                </a:cubicBezTo>
                <a:close/>
                <a:moveTo>
                  <a:pt x="202347" y="194825"/>
                </a:moveTo>
                <a:cubicBezTo>
                  <a:pt x="202347" y="194825"/>
                  <a:pt x="202347" y="194825"/>
                  <a:pt x="1153893" y="194825"/>
                </a:cubicBezTo>
                <a:cubicBezTo>
                  <a:pt x="1167165" y="208019"/>
                  <a:pt x="1180436" y="221214"/>
                  <a:pt x="1193707" y="235728"/>
                </a:cubicBezTo>
                <a:cubicBezTo>
                  <a:pt x="1193707" y="235728"/>
                  <a:pt x="1193707" y="235728"/>
                  <a:pt x="162533" y="235728"/>
                </a:cubicBezTo>
                <a:cubicBezTo>
                  <a:pt x="174478" y="221214"/>
                  <a:pt x="187749" y="208019"/>
                  <a:pt x="202347" y="194825"/>
                </a:cubicBezTo>
                <a:close/>
                <a:moveTo>
                  <a:pt x="281045" y="127014"/>
                </a:moveTo>
                <a:lnTo>
                  <a:pt x="1074944" y="127014"/>
                </a:lnTo>
                <a:cubicBezTo>
                  <a:pt x="1093530" y="140469"/>
                  <a:pt x="1110789" y="155269"/>
                  <a:pt x="1128047" y="170069"/>
                </a:cubicBezTo>
                <a:cubicBezTo>
                  <a:pt x="1128047" y="170069"/>
                  <a:pt x="1128047" y="170069"/>
                  <a:pt x="229269" y="170069"/>
                </a:cubicBezTo>
                <a:cubicBezTo>
                  <a:pt x="245200" y="155269"/>
                  <a:pt x="263786" y="140469"/>
                  <a:pt x="281045" y="127014"/>
                </a:cubicBezTo>
                <a:close/>
                <a:moveTo>
                  <a:pt x="396878" y="61354"/>
                </a:moveTo>
                <a:lnTo>
                  <a:pt x="959362" y="61354"/>
                </a:lnTo>
                <a:cubicBezTo>
                  <a:pt x="987220" y="73229"/>
                  <a:pt x="1012426" y="86423"/>
                  <a:pt x="1037631" y="102257"/>
                </a:cubicBezTo>
                <a:cubicBezTo>
                  <a:pt x="1037631" y="102257"/>
                  <a:pt x="1037631" y="102257"/>
                  <a:pt x="318608" y="102257"/>
                </a:cubicBezTo>
                <a:cubicBezTo>
                  <a:pt x="343814" y="86423"/>
                  <a:pt x="370346" y="73229"/>
                  <a:pt x="396878" y="61354"/>
                </a:cubicBezTo>
                <a:close/>
                <a:moveTo>
                  <a:pt x="677581" y="0"/>
                </a:moveTo>
                <a:cubicBezTo>
                  <a:pt x="754578" y="0"/>
                  <a:pt x="827593" y="11841"/>
                  <a:pt x="896625" y="35521"/>
                </a:cubicBezTo>
                <a:cubicBezTo>
                  <a:pt x="896625" y="35521"/>
                  <a:pt x="896625" y="35521"/>
                  <a:pt x="458538" y="35521"/>
                </a:cubicBezTo>
                <a:cubicBezTo>
                  <a:pt x="527570" y="11841"/>
                  <a:pt x="601912" y="0"/>
                  <a:pt x="677581" y="0"/>
                </a:cubicBezTo>
                <a:close/>
              </a:path>
            </a:pathLst>
          </a:custGeom>
          <a:gradFill flip="none" rotWithShape="1">
            <a:gsLst>
              <a:gs pos="0">
                <a:srgbClr val="F6F4ED">
                  <a:alpha val="34000"/>
                </a:srgbClr>
              </a:gs>
              <a:gs pos="76000">
                <a:srgbClr val="F6F4ED">
                  <a:alpha val="3000"/>
                </a:srgbClr>
              </a:gs>
              <a:gs pos="100000">
                <a:srgbClr val="F6F4ED">
                  <a:alpha val="3000"/>
                </a:srgbClr>
              </a:gs>
            </a:gsLst>
            <a:lin ang="0" scaled="1"/>
          </a:gradFill>
        </p:spPr>
      </p:sp>
      <p:sp>
        <p:nvSpPr>
          <p:cNvPr id="3" name="Text 1"/>
          <p:cNvSpPr/>
          <p:nvPr/>
        </p:nvSpPr>
        <p:spPr>
          <a:xfrm rot="1800000">
            <a:off x="367916" y="1062304"/>
            <a:ext cx="1357317" cy="1357318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593715" y="0"/>
            <a:ext cx="6598285" cy="6853555"/>
          </a:xfrm>
          <a:custGeom>
            <a:avLst/>
            <a:gdLst/>
            <a:ahLst/>
            <a:cxnLst/>
            <a:rect l="l" t="t" r="r" b="b"/>
            <a:pathLst>
              <a:path w="6598285" h="6853555">
                <a:moveTo>
                  <a:pt x="1058425" y="0"/>
                </a:moveTo>
                <a:lnTo>
                  <a:pt x="6598285" y="0"/>
                </a:lnTo>
                <a:lnTo>
                  <a:pt x="6598285" y="6853555"/>
                </a:lnTo>
                <a:lnTo>
                  <a:pt x="1136835" y="6853555"/>
                </a:lnTo>
                <a:lnTo>
                  <a:pt x="1008283" y="6678901"/>
                </a:lnTo>
                <a:cubicBezTo>
                  <a:pt x="378388" y="5780658"/>
                  <a:pt x="0" y="4629089"/>
                  <a:pt x="0" y="3373514"/>
                </a:cubicBezTo>
                <a:cubicBezTo>
                  <a:pt x="0" y="2117938"/>
                  <a:pt x="378387" y="966368"/>
                  <a:pt x="1008281" y="68125"/>
                </a:cubicBezTo>
                <a:close/>
              </a:path>
            </a:pathLst>
          </a:custGeom>
          <a:solidFill>
            <a:srgbClr val="A6B299"/>
          </a:solidFill>
        </p:spPr>
      </p:sp>
      <p:sp>
        <p:nvSpPr>
          <p:cNvPr id="5" name="Text 3"/>
          <p:cNvSpPr/>
          <p:nvPr/>
        </p:nvSpPr>
        <p:spPr>
          <a:xfrm>
            <a:off x="5593715" y="0"/>
            <a:ext cx="6598285" cy="68535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32155" y="1543050"/>
            <a:ext cx="10728325" cy="44100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D9D9D9"/>
            </a:solidFill>
            <a:prstDash val="solid"/>
          </a:ln>
          <a:effectLst>
            <a:outerShdw blurRad="266700" dist="76200" dir="2700000" algn="bl" rotWithShape="0">
              <a:srgbClr val="017ED5">
                <a:alpha val="4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32155" y="1543050"/>
            <a:ext cx="10728325" cy="441007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326390" y="291465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9" name="Text 7"/>
          <p:cNvSpPr/>
          <p:nvPr/>
        </p:nvSpPr>
        <p:spPr>
          <a:xfrm rot="5400000">
            <a:off x="326390" y="291465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53390" y="418465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11" name="Text 9"/>
          <p:cNvSpPr/>
          <p:nvPr/>
        </p:nvSpPr>
        <p:spPr>
          <a:xfrm rot="5400000">
            <a:off x="453390" y="418465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82675" y="291465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社区共管与生态经济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43305" y="4949190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</p:spPr>
      </p:sp>
      <p:sp>
        <p:nvSpPr>
          <p:cNvPr id="14" name="Text 12"/>
          <p:cNvSpPr/>
          <p:nvPr/>
        </p:nvSpPr>
        <p:spPr>
          <a:xfrm>
            <a:off x="1043305" y="4949190"/>
            <a:ext cx="631190" cy="6267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123897" y="5029214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</p:spPr>
      </p:sp>
      <p:sp>
        <p:nvSpPr>
          <p:cNvPr id="16" name="Text 14"/>
          <p:cNvSpPr/>
          <p:nvPr/>
        </p:nvSpPr>
        <p:spPr>
          <a:xfrm>
            <a:off x="1123897" y="5029214"/>
            <a:ext cx="470007" cy="466697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98996" y="5103784"/>
            <a:ext cx="319808" cy="317556"/>
          </a:xfrm>
          <a:prstGeom prst="ellipse">
            <a:avLst/>
          </a:prstGeom>
          <a:solidFill>
            <a:srgbClr val="FFFFFF"/>
          </a:solidFill>
          <a:effectLst>
            <a:outerShdw blurRad="63500" dist="63500" dir="2700000" algn="bl" rotWithShape="0">
              <a:srgbClr val="017ED5">
                <a:alpha val="4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1198996" y="5103784"/>
            <a:ext cx="319808" cy="3175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 flipH="1">
            <a:off x="185293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</p:spPr>
      </p:sp>
      <p:sp>
        <p:nvSpPr>
          <p:cNvPr id="20" name="Text 18"/>
          <p:cNvSpPr/>
          <p:nvPr/>
        </p:nvSpPr>
        <p:spPr>
          <a:xfrm>
            <a:off x="1852930" y="502920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flipH="1">
            <a:off x="205052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</p:spPr>
      </p:sp>
      <p:sp>
        <p:nvSpPr>
          <p:cNvPr id="22" name="Text 20"/>
          <p:cNvSpPr/>
          <p:nvPr/>
        </p:nvSpPr>
        <p:spPr>
          <a:xfrm>
            <a:off x="2050522" y="502920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 flipH="1">
            <a:off x="2248114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</p:spPr>
      </p:sp>
      <p:sp>
        <p:nvSpPr>
          <p:cNvPr id="24" name="Text 22"/>
          <p:cNvSpPr/>
          <p:nvPr/>
        </p:nvSpPr>
        <p:spPr>
          <a:xfrm>
            <a:off x="2248114" y="502920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 flipH="1">
            <a:off x="2445706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</p:spPr>
      </p:sp>
      <p:sp>
        <p:nvSpPr>
          <p:cNvPr id="26" name="Text 24"/>
          <p:cNvSpPr/>
          <p:nvPr/>
        </p:nvSpPr>
        <p:spPr>
          <a:xfrm>
            <a:off x="2445706" y="502920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 flipH="1">
            <a:off x="2643298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</p:spPr>
      </p:sp>
      <p:sp>
        <p:nvSpPr>
          <p:cNvPr id="28" name="Text 26"/>
          <p:cNvSpPr/>
          <p:nvPr/>
        </p:nvSpPr>
        <p:spPr>
          <a:xfrm>
            <a:off x="2643298" y="502920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 flipH="1">
            <a:off x="284089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</p:spPr>
      </p:sp>
      <p:sp>
        <p:nvSpPr>
          <p:cNvPr id="30" name="Text 28"/>
          <p:cNvSpPr/>
          <p:nvPr/>
        </p:nvSpPr>
        <p:spPr>
          <a:xfrm>
            <a:off x="2840890" y="502920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 flipH="1">
            <a:off x="303848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</p:spPr>
      </p:sp>
      <p:sp>
        <p:nvSpPr>
          <p:cNvPr id="32" name="Text 30"/>
          <p:cNvSpPr/>
          <p:nvPr/>
        </p:nvSpPr>
        <p:spPr>
          <a:xfrm>
            <a:off x="3038482" y="502920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 flipH="1">
            <a:off x="3236071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</p:spPr>
      </p:sp>
      <p:sp>
        <p:nvSpPr>
          <p:cNvPr id="34" name="Text 32"/>
          <p:cNvSpPr/>
          <p:nvPr/>
        </p:nvSpPr>
        <p:spPr>
          <a:xfrm>
            <a:off x="3236071" y="502920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 flipH="1">
            <a:off x="508508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36" name="Text 34"/>
          <p:cNvSpPr/>
          <p:nvPr/>
        </p:nvSpPr>
        <p:spPr>
          <a:xfrm>
            <a:off x="5085080" y="500253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 flipH="1">
            <a:off x="528267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38" name="Text 36"/>
          <p:cNvSpPr/>
          <p:nvPr/>
        </p:nvSpPr>
        <p:spPr>
          <a:xfrm>
            <a:off x="5282672" y="500253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 flipH="1">
            <a:off x="5480264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40" name="Text 38"/>
          <p:cNvSpPr/>
          <p:nvPr/>
        </p:nvSpPr>
        <p:spPr>
          <a:xfrm>
            <a:off x="5480264" y="500253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 flipH="1">
            <a:off x="5677856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42" name="Text 40"/>
          <p:cNvSpPr/>
          <p:nvPr/>
        </p:nvSpPr>
        <p:spPr>
          <a:xfrm>
            <a:off x="5677856" y="500253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 flipH="1">
            <a:off x="5875448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44" name="Text 42"/>
          <p:cNvSpPr/>
          <p:nvPr/>
        </p:nvSpPr>
        <p:spPr>
          <a:xfrm>
            <a:off x="5875448" y="500253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 flipH="1">
            <a:off x="607304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46" name="Text 44"/>
          <p:cNvSpPr/>
          <p:nvPr/>
        </p:nvSpPr>
        <p:spPr>
          <a:xfrm>
            <a:off x="6073040" y="500253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 flipH="1">
            <a:off x="627063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48" name="Text 46"/>
          <p:cNvSpPr/>
          <p:nvPr/>
        </p:nvSpPr>
        <p:spPr>
          <a:xfrm>
            <a:off x="6270632" y="500253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 flipH="1">
            <a:off x="6468221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50" name="Text 48"/>
          <p:cNvSpPr/>
          <p:nvPr/>
        </p:nvSpPr>
        <p:spPr>
          <a:xfrm>
            <a:off x="6468221" y="500253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 flipH="1">
            <a:off x="840232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52" name="Text 50"/>
          <p:cNvSpPr/>
          <p:nvPr/>
        </p:nvSpPr>
        <p:spPr>
          <a:xfrm>
            <a:off x="8402320" y="496316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 flipH="1">
            <a:off x="859991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54" name="Text 52"/>
          <p:cNvSpPr/>
          <p:nvPr/>
        </p:nvSpPr>
        <p:spPr>
          <a:xfrm>
            <a:off x="8599912" y="496316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 flipH="1">
            <a:off x="8797504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56" name="Text 54"/>
          <p:cNvSpPr/>
          <p:nvPr/>
        </p:nvSpPr>
        <p:spPr>
          <a:xfrm>
            <a:off x="8797504" y="496316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 flipH="1">
            <a:off x="8995096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58" name="Text 56"/>
          <p:cNvSpPr/>
          <p:nvPr/>
        </p:nvSpPr>
        <p:spPr>
          <a:xfrm>
            <a:off x="8995096" y="496316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 flipH="1">
            <a:off x="9192688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60" name="Text 58"/>
          <p:cNvSpPr/>
          <p:nvPr/>
        </p:nvSpPr>
        <p:spPr>
          <a:xfrm>
            <a:off x="9192688" y="496316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 flipH="1">
            <a:off x="939028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62" name="Text 60"/>
          <p:cNvSpPr/>
          <p:nvPr/>
        </p:nvSpPr>
        <p:spPr>
          <a:xfrm>
            <a:off x="9390280" y="496316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 flipH="1">
            <a:off x="958787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64" name="Text 62"/>
          <p:cNvSpPr/>
          <p:nvPr/>
        </p:nvSpPr>
        <p:spPr>
          <a:xfrm>
            <a:off x="9587872" y="496316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 flipH="1">
            <a:off x="9785461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flip="none" rotWithShape="1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</p:spPr>
      </p:sp>
      <p:sp>
        <p:nvSpPr>
          <p:cNvPr id="66" name="Text 64"/>
          <p:cNvSpPr/>
          <p:nvPr/>
        </p:nvSpPr>
        <p:spPr>
          <a:xfrm>
            <a:off x="9785461" y="4963160"/>
            <a:ext cx="185309" cy="280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180840" y="484822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</p:spPr>
      </p:sp>
      <p:sp>
        <p:nvSpPr>
          <p:cNvPr id="68" name="Text 66"/>
          <p:cNvSpPr/>
          <p:nvPr/>
        </p:nvSpPr>
        <p:spPr>
          <a:xfrm>
            <a:off x="4180840" y="4848225"/>
            <a:ext cx="631190" cy="6267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4261432" y="492824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</p:spPr>
      </p:sp>
      <p:sp>
        <p:nvSpPr>
          <p:cNvPr id="70" name="Text 68"/>
          <p:cNvSpPr/>
          <p:nvPr/>
        </p:nvSpPr>
        <p:spPr>
          <a:xfrm>
            <a:off x="4261432" y="4928249"/>
            <a:ext cx="470007" cy="466697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4336531" y="5002819"/>
            <a:ext cx="319808" cy="317556"/>
          </a:xfrm>
          <a:prstGeom prst="ellipse">
            <a:avLst/>
          </a:prstGeom>
          <a:solidFill>
            <a:srgbClr val="FFFFFF"/>
          </a:solidFill>
          <a:effectLst>
            <a:outerShdw blurRad="63500" dist="63500" dir="2700000" algn="bl" rotWithShape="0">
              <a:srgbClr val="017ED5">
                <a:alpha val="40000"/>
              </a:srgbClr>
            </a:outerShdw>
          </a:effectLst>
        </p:spPr>
      </p:sp>
      <p:sp>
        <p:nvSpPr>
          <p:cNvPr id="72" name="Text 70"/>
          <p:cNvSpPr/>
          <p:nvPr/>
        </p:nvSpPr>
        <p:spPr>
          <a:xfrm>
            <a:off x="4336531" y="5002819"/>
            <a:ext cx="319808" cy="3175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498080" y="483806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</p:spPr>
      </p:sp>
      <p:sp>
        <p:nvSpPr>
          <p:cNvPr id="74" name="Text 72"/>
          <p:cNvSpPr/>
          <p:nvPr/>
        </p:nvSpPr>
        <p:spPr>
          <a:xfrm>
            <a:off x="7498080" y="4838065"/>
            <a:ext cx="631190" cy="6267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7578672" y="491808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</p:spPr>
      </p:sp>
      <p:sp>
        <p:nvSpPr>
          <p:cNvPr id="76" name="Text 74"/>
          <p:cNvSpPr/>
          <p:nvPr/>
        </p:nvSpPr>
        <p:spPr>
          <a:xfrm>
            <a:off x="7578672" y="4918089"/>
            <a:ext cx="470007" cy="466697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7653771" y="4992659"/>
            <a:ext cx="319808" cy="317556"/>
          </a:xfrm>
          <a:prstGeom prst="ellipse">
            <a:avLst/>
          </a:prstGeom>
          <a:solidFill>
            <a:srgbClr val="FFFFFF"/>
          </a:solidFill>
          <a:effectLst>
            <a:outerShdw blurRad="63500" dist="63500" dir="2700000" algn="bl" rotWithShape="0">
              <a:srgbClr val="017ED5">
                <a:alpha val="40000"/>
              </a:srgbClr>
            </a:outerShdw>
          </a:effectLst>
        </p:spPr>
      </p:sp>
      <p:sp>
        <p:nvSpPr>
          <p:cNvPr id="78" name="Text 76"/>
          <p:cNvSpPr/>
          <p:nvPr/>
        </p:nvSpPr>
        <p:spPr>
          <a:xfrm>
            <a:off x="7653771" y="4992659"/>
            <a:ext cx="319808" cy="31755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9" name="Image 0" descr="https://kimi-img.moonshot.cn/pub/slides/slides_tmpl/image/25-09-05-12:32:54-d2t6ftlnfo2stf9dien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2385" y="2070735"/>
            <a:ext cx="18415" cy="2688590"/>
          </a:xfrm>
          <a:prstGeom prst="rect">
            <a:avLst/>
          </a:prstGeom>
        </p:spPr>
      </p:pic>
      <p:pic>
        <p:nvPicPr>
          <p:cNvPr id="80" name="Image 1" descr="https://kimi-img.moonshot.cn/pub/slides/slides_tmpl/image/25-09-05-12:32:54-d2t6ftlnfo2stf9dien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91355" y="2070735"/>
            <a:ext cx="18415" cy="2688590"/>
          </a:xfrm>
          <a:prstGeom prst="rect">
            <a:avLst/>
          </a:prstGeom>
        </p:spPr>
      </p:pic>
      <p:pic>
        <p:nvPicPr>
          <p:cNvPr id="81" name="Image 2" descr="https://kimi-img.moonshot.cn/pub/slides/slides_tmpl/image/25-09-05-12:32:54-d2t6ftlnfo2stf9dien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63205" y="2070735"/>
            <a:ext cx="18415" cy="2688590"/>
          </a:xfrm>
          <a:prstGeom prst="rect">
            <a:avLst/>
          </a:prstGeom>
        </p:spPr>
      </p:pic>
      <p:sp>
        <p:nvSpPr>
          <p:cNvPr id="82" name="Shape 77"/>
          <p:cNvSpPr/>
          <p:nvPr/>
        </p:nvSpPr>
        <p:spPr>
          <a:xfrm>
            <a:off x="1196975" y="191198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flip="none" rotWithShape="1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3" name="Text 78"/>
          <p:cNvSpPr/>
          <p:nvPr/>
        </p:nvSpPr>
        <p:spPr>
          <a:xfrm>
            <a:off x="1196975" y="1911985"/>
            <a:ext cx="227330" cy="2152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4" name="Shape 79"/>
          <p:cNvSpPr/>
          <p:nvPr/>
        </p:nvSpPr>
        <p:spPr>
          <a:xfrm>
            <a:off x="4398645" y="188531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flip="none" rotWithShape="1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5" name="Text 80"/>
          <p:cNvSpPr/>
          <p:nvPr/>
        </p:nvSpPr>
        <p:spPr>
          <a:xfrm>
            <a:off x="4398645" y="1885315"/>
            <a:ext cx="227330" cy="2152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6" name="Shape 81"/>
          <p:cNvSpPr/>
          <p:nvPr/>
        </p:nvSpPr>
        <p:spPr>
          <a:xfrm>
            <a:off x="7746365" y="184594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flip="none" rotWithShape="1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7" name="Text 82"/>
          <p:cNvSpPr/>
          <p:nvPr/>
        </p:nvSpPr>
        <p:spPr>
          <a:xfrm>
            <a:off x="7746365" y="1845945"/>
            <a:ext cx="227330" cy="2152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8" name="Text 83"/>
          <p:cNvSpPr/>
          <p:nvPr/>
        </p:nvSpPr>
        <p:spPr>
          <a:xfrm>
            <a:off x="1512570" y="1911985"/>
            <a:ext cx="3122930" cy="281305"/>
          </a:xfrm>
          <a:prstGeom prst="rect">
            <a:avLst/>
          </a:prstGeom>
          <a:noFill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社区林营的成功案例</a:t>
            </a:r>
            <a:endParaRPr lang="en-US" sz="1600" dirty="0"/>
          </a:p>
        </p:txBody>
      </p:sp>
      <p:sp>
        <p:nvSpPr>
          <p:cNvPr id="89" name="Text 84"/>
          <p:cNvSpPr/>
          <p:nvPr/>
        </p:nvSpPr>
        <p:spPr>
          <a:xfrm>
            <a:off x="1515110" y="2399665"/>
            <a:ext cx="2301875" cy="279527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尼泊尔社区林营者超过2.2万个，10年内森林覆盖率提升5%，村民通过林下药材、生态旅游、碳汇分红获得人均年收入增加90美元。社区参与是森林保护的重要模式。</a:t>
            </a:r>
            <a:endParaRPr lang="en-US" sz="1600" dirty="0"/>
          </a:p>
        </p:txBody>
      </p:sp>
      <p:sp>
        <p:nvSpPr>
          <p:cNvPr id="90" name="Text 85"/>
          <p:cNvSpPr/>
          <p:nvPr/>
        </p:nvSpPr>
        <p:spPr>
          <a:xfrm>
            <a:off x="4693920" y="1885315"/>
            <a:ext cx="3122930" cy="281305"/>
          </a:xfrm>
          <a:prstGeom prst="rect">
            <a:avLst/>
          </a:prstGeom>
          <a:noFill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生态农业的实践</a:t>
            </a:r>
            <a:endParaRPr lang="en-US" sz="1600" dirty="0"/>
          </a:p>
        </p:txBody>
      </p:sp>
      <p:sp>
        <p:nvSpPr>
          <p:cNvPr id="91" name="Text 86"/>
          <p:cNvSpPr/>
          <p:nvPr/>
        </p:nvSpPr>
        <p:spPr>
          <a:xfrm>
            <a:off x="4747260" y="2372995"/>
            <a:ext cx="2301875" cy="279527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非洲刚果盆地小农可可联盟，以遮荫可可替代烧垦，出口溢价20%，每公顷留存30%树冠。生态农业不仅保护了森林，还提高了农民的收入。</a:t>
            </a:r>
            <a:endParaRPr lang="en-US" sz="1600" dirty="0"/>
          </a:p>
        </p:txBody>
      </p:sp>
      <p:sp>
        <p:nvSpPr>
          <p:cNvPr id="92" name="Text 87"/>
          <p:cNvSpPr/>
          <p:nvPr/>
        </p:nvSpPr>
        <p:spPr>
          <a:xfrm>
            <a:off x="8061960" y="1845945"/>
            <a:ext cx="3122930" cy="281305"/>
          </a:xfrm>
          <a:prstGeom prst="rect">
            <a:avLst/>
          </a:prstGeom>
          <a:noFill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橡胶采集体系</a:t>
            </a:r>
            <a:endParaRPr lang="en-US" sz="1600" dirty="0"/>
          </a:p>
        </p:txBody>
      </p:sp>
      <p:sp>
        <p:nvSpPr>
          <p:cNvPr id="93" name="Text 88"/>
          <p:cNvSpPr/>
          <p:nvPr/>
        </p:nvSpPr>
        <p:spPr>
          <a:xfrm>
            <a:off x="8064500" y="2333625"/>
            <a:ext cx="2301875" cy="279527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巴西橡胶采集体系保障原住民收入同时维持120万公顷旱季常绿。这种模式实现了生态保护与经济发展的双赢。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32:51-d2t6fstnfo2stf9dieg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98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行动召唤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295390" y="5715"/>
            <a:ext cx="5893435" cy="6847840"/>
          </a:xfrm>
          <a:prstGeom prst="rect">
            <a:avLst/>
          </a:prstGeom>
          <a:solidFill>
            <a:srgbClr val="8E9E7E"/>
          </a:solidFill>
        </p:spPr>
      </p:sp>
      <p:sp>
        <p:nvSpPr>
          <p:cNvPr id="3" name="Text 1"/>
          <p:cNvSpPr/>
          <p:nvPr/>
        </p:nvSpPr>
        <p:spPr>
          <a:xfrm>
            <a:off x="6295390" y="5715"/>
            <a:ext cx="5893435" cy="684784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23645" y="410210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企业零毁林承诺路径</a:t>
            </a:r>
            <a:endParaRPr lang="en-US" sz="1600" dirty="0"/>
          </a:p>
        </p:txBody>
      </p:sp>
      <p:pic>
        <p:nvPicPr>
          <p:cNvPr id="9" name="Image 0" descr="https://kimi-img.moonshot.cn/pub/slides/slides_tmpl/image/25-09-05-12:32:56-d2t6fu5nfo2stf9dierg.png"/>
          <p:cNvPicPr>
            <a:picLocks noChangeAspect="1"/>
          </p:cNvPicPr>
          <p:nvPr/>
        </p:nvPicPr>
        <p:blipFill>
          <a:blip r:embed="rId1"/>
          <a:srcRect t="79" b="79"/>
          <a:stretch>
            <a:fillRect/>
          </a:stretch>
        </p:blipFill>
        <p:spPr>
          <a:xfrm>
            <a:off x="868680" y="1263015"/>
            <a:ext cx="5092065" cy="2806065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6600190" y="2602865"/>
            <a:ext cx="5184001" cy="0"/>
          </a:xfrm>
          <a:prstGeom prst="line">
            <a:avLst/>
          </a:prstGeom>
          <a:noFill/>
          <a:ln w="12700">
            <a:solidFill>
              <a:srgbClr val="FFFFFF"/>
            </a:solidFill>
            <a:prstDash val="dash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6650989" y="4485005"/>
            <a:ext cx="5184001" cy="0"/>
          </a:xfrm>
          <a:prstGeom prst="line">
            <a:avLst/>
          </a:prstGeom>
          <a:noFill/>
          <a:ln w="12700">
            <a:solidFill>
              <a:srgbClr val="FFFFFF"/>
            </a:solidFill>
            <a:prstDash val="dash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6633844" y="972185"/>
            <a:ext cx="5043035" cy="337185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绘制供应链地图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33844" y="1259205"/>
            <a:ext cx="5111613" cy="39954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企业需绘制产品全供应链地图，识别高风险区域。这是实现零毁林承诺的第一步，能够帮助企业了解产品来源，确保供应链的可持续性。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68680" y="4203700"/>
            <a:ext cx="4944745" cy="36830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设定零毁林目标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68680" y="4635500"/>
            <a:ext cx="5111750" cy="11169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企业应设定2025年前零毁林目标并公开披露。明确的目标能够为企业提供方向，同时接受社会监督，增强企业的社会责任感。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633844" y="2830195"/>
            <a:ext cx="5161777" cy="337185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要求供应商提供证明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633844" y="3141345"/>
            <a:ext cx="5111613" cy="12344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企业要求供应商提供卫星遥感验证的无毁林证明。这能够确保原材料的合法来源，从源头上杜绝毁林行为。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633844" y="4712335"/>
            <a:ext cx="4817616" cy="337185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签订长期采购协议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633844" y="4988560"/>
            <a:ext cx="5111613" cy="12096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企业与生产者签订长期溢价采购协议，分摊转型成本。这不仅有助于生产者实现可持续生产，还能保障企业的原材料供应。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32:54-d2t6ftlnfo2stf9diemg.png"/>
          <p:cNvPicPr>
            <a:picLocks noChangeAspect="1"/>
          </p:cNvPicPr>
          <p:nvPr/>
        </p:nvPicPr>
        <p:blipFill>
          <a:blip r:embed="rId1"/>
          <a:srcRect t="52" b="52"/>
          <a:stretch>
            <a:fillRect/>
          </a:stretch>
        </p:blipFill>
        <p:spPr>
          <a:xfrm>
            <a:off x="0" y="0"/>
            <a:ext cx="12188825" cy="423862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985" y="4210685"/>
            <a:ext cx="12206605" cy="26670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Text 1"/>
          <p:cNvSpPr/>
          <p:nvPr/>
        </p:nvSpPr>
        <p:spPr>
          <a:xfrm>
            <a:off x="-6985" y="4210685"/>
            <a:ext cx="12206605" cy="2667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6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90930" y="408940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公众日常守护清单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11" name="Text 8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158240" y="4370705"/>
            <a:ext cx="4832350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公众的日常行动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23645" y="4933315"/>
            <a:ext cx="9715500" cy="11703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公众可优先购买FSC、PEFC认证纸品，拒绝一次性筷子；减少牛肉摄入，每周一天植物蛋白替代；选购棕榈油成分透明的美妆与食品；使用银行与基金时挑选已divest毁林企业的绿色金融产品；参与城市植树志愿活动，每人每年种三棵树。这些日常行动能够为森林保护贡献力量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你我共建森林未来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59180" y="3534410"/>
            <a:ext cx="10080000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pic>
        <p:nvPicPr>
          <p:cNvPr id="12" name="Image 0" descr="https://kimi-img.moonshot.cn/pub/slides/slides_tmpl/image/25-09-05-12:32:52-d2t6ft5nfo2stf9diei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9180" y="1257300"/>
            <a:ext cx="3590290" cy="2171700"/>
          </a:xfrm>
          <a:prstGeom prst="rect">
            <a:avLst/>
          </a:prstGeom>
        </p:spPr>
      </p:pic>
      <p:pic>
        <p:nvPicPr>
          <p:cNvPr id="13" name="Image 1" descr="https://kimi-img.moonshot.cn/pub/slides/slides_tmpl/image/25-09-05-12:32:53-d2t6ftdnfo2stf9diej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630" y="3750310"/>
            <a:ext cx="4251960" cy="258318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4719955" y="1379220"/>
            <a:ext cx="6373495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协同网络的力量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719955" y="1791335"/>
            <a:ext cx="6382385" cy="13709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政策提供规则与资金，科技降低监管成本，社区把森林当资产，企业兑现零毁林采购，公众用消费与选票施压。每一环都不可替代，共同构建森林保护的协同网络。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1071245" y="3812540"/>
            <a:ext cx="6373495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行动的号召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1071245" y="4224655"/>
            <a:ext cx="6382385" cy="13709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今日种下一棵树，明日收获一片气候安全。我们呼吁听众即刻加入本地森林守护组织，把PPT知识转化为线下持续行动，共同守护我们的森林家园。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32:56-d2t6fu5nfo2stf9diet0.jpg"/>
          <p:cNvPicPr>
            <a:picLocks noChangeAspect="1"/>
          </p:cNvPicPr>
          <p:nvPr/>
        </p:nvPicPr>
        <p:blipFill>
          <a:blip r:embed="rId1"/>
          <a:srcRect b="26208"/>
          <a:stretch>
            <a:fillRect/>
          </a:stretch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flip="none" rotWithShape="1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</p:spPr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451100" y="2185670"/>
            <a:ext cx="7289800" cy="18611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感谢观看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7" name="Text 4"/>
          <p:cNvSpPr/>
          <p:nvPr/>
        </p:nvSpPr>
        <p:spPr>
          <a:xfrm>
            <a:off x="3697605" y="4408170"/>
            <a:ext cx="2078990" cy="4152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56088"/>
            <a:ext cx="1918970" cy="337079"/>
          </a:xfrm>
          <a:prstGeom prst="rect">
            <a:avLst/>
          </a:prstGeom>
          <a:solidFill>
            <a:srgbClr val="F6F4ED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汇报人:Kimi AI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10" name="Text 7"/>
          <p:cNvSpPr/>
          <p:nvPr/>
        </p:nvSpPr>
        <p:spPr>
          <a:xfrm>
            <a:off x="6415405" y="4408170"/>
            <a:ext cx="2078990" cy="4152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56088"/>
            <a:ext cx="1918970" cy="337079"/>
          </a:xfrm>
          <a:prstGeom prst="rect">
            <a:avLst/>
          </a:prstGeom>
          <a:solidFill>
            <a:srgbClr val="F6F4ED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时间:2025/01/01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32:51-d2t6fstnfo2stf9dieh0.jpg"/>
          <p:cNvPicPr>
            <a:picLocks noChangeAspect="1"/>
          </p:cNvPicPr>
          <p:nvPr/>
        </p:nvPicPr>
        <p:blipFill>
          <a:blip r:embed="rId1"/>
          <a:srcRect t="4452" b="42565"/>
          <a:stretch>
            <a:fillRect/>
          </a:stretch>
        </p:blipFill>
        <p:spPr>
          <a:xfrm>
            <a:off x="635" y="323659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gradFill flip="none" rotWithShape="1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</p:spPr>
      </p:sp>
      <p:sp>
        <p:nvSpPr>
          <p:cNvPr id="4" name="Text 1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339273" y="549910"/>
            <a:ext cx="3513455" cy="12534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目录    </a:t>
            </a:r>
            <a:endParaRPr lang="en-US" sz="1600" dirty="0"/>
          </a:p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000000">
                    <a:alpha val="28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CONTENTS</a:t>
            </a:r>
            <a:r>
              <a:rPr lang="en-US" sz="3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 rot="5400000">
            <a:off x="1025525" y="2640564"/>
            <a:ext cx="293611" cy="293736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7" name="Text 4"/>
          <p:cNvSpPr/>
          <p:nvPr/>
        </p:nvSpPr>
        <p:spPr>
          <a:xfrm rot="5400000">
            <a:off x="1025525" y="2640564"/>
            <a:ext cx="293611" cy="29373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 rot="5400000">
            <a:off x="1138452" y="2753539"/>
            <a:ext cx="293611" cy="293736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9" name="Text 6"/>
          <p:cNvSpPr/>
          <p:nvPr/>
        </p:nvSpPr>
        <p:spPr>
          <a:xfrm rot="5400000">
            <a:off x="1138452" y="2753539"/>
            <a:ext cx="293611" cy="29373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 rot="5400000">
            <a:off x="1025525" y="3540954"/>
            <a:ext cx="293611" cy="293331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11" name="Text 8"/>
          <p:cNvSpPr/>
          <p:nvPr/>
        </p:nvSpPr>
        <p:spPr>
          <a:xfrm rot="5400000">
            <a:off x="1025525" y="3540954"/>
            <a:ext cx="293611" cy="2933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1138452" y="3653774"/>
            <a:ext cx="293611" cy="293331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13" name="Text 10"/>
          <p:cNvSpPr/>
          <p:nvPr/>
        </p:nvSpPr>
        <p:spPr>
          <a:xfrm rot="5400000">
            <a:off x="1138452" y="3653774"/>
            <a:ext cx="293611" cy="2933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rot="5400000">
            <a:off x="6510020" y="2613854"/>
            <a:ext cx="293611" cy="293331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15" name="Text 12"/>
          <p:cNvSpPr/>
          <p:nvPr/>
        </p:nvSpPr>
        <p:spPr>
          <a:xfrm rot="5400000">
            <a:off x="6510020" y="2613854"/>
            <a:ext cx="293611" cy="2933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 rot="5400000">
            <a:off x="6622947" y="2726674"/>
            <a:ext cx="293611" cy="293331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17" name="Text 14"/>
          <p:cNvSpPr/>
          <p:nvPr/>
        </p:nvSpPr>
        <p:spPr>
          <a:xfrm rot="5400000">
            <a:off x="6622947" y="2726674"/>
            <a:ext cx="293611" cy="2933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 rot="5400000">
            <a:off x="6510655" y="3523809"/>
            <a:ext cx="293611" cy="293331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19" name="Text 16"/>
          <p:cNvSpPr/>
          <p:nvPr/>
        </p:nvSpPr>
        <p:spPr>
          <a:xfrm rot="5400000">
            <a:off x="6510655" y="3523809"/>
            <a:ext cx="293611" cy="2933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 rot="5400000">
            <a:off x="6623582" y="3636629"/>
            <a:ext cx="293611" cy="293331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21" name="Text 18"/>
          <p:cNvSpPr/>
          <p:nvPr/>
        </p:nvSpPr>
        <p:spPr>
          <a:xfrm rot="5400000">
            <a:off x="6623582" y="3636629"/>
            <a:ext cx="293611" cy="2933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512242" y="2611755"/>
            <a:ext cx="686598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2155927" y="2639434"/>
            <a:ext cx="4469663" cy="3988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森林的呼唤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512242" y="3512185"/>
            <a:ext cx="686598" cy="4597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2155927" y="3539826"/>
            <a:ext cx="4469663" cy="3982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危机溯源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996737" y="2585085"/>
            <a:ext cx="686598" cy="4597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7640422" y="2612726"/>
            <a:ext cx="4469663" cy="3982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保护策略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997372" y="3495040"/>
            <a:ext cx="686598" cy="4597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7641057" y="3522681"/>
            <a:ext cx="4469663" cy="3982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行动召唤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32:51-d2t6fstnfo2stf9dieg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98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森林的呼唤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3471545" y="1610995"/>
            <a:ext cx="7499350" cy="4164330"/>
          </a:xfrm>
          <a:prstGeom prst="roundRect">
            <a:avLst>
              <a:gd name="adj" fmla="val 50000"/>
            </a:avLst>
          </a:prstGeom>
          <a:solidFill>
            <a:srgbClr val="A18F50">
              <a:alpha val="23137"/>
            </a:srgbClr>
          </a:solidFill>
        </p:spPr>
      </p:sp>
      <p:sp>
        <p:nvSpPr>
          <p:cNvPr id="3" name="Text 1"/>
          <p:cNvSpPr/>
          <p:nvPr/>
        </p:nvSpPr>
        <p:spPr>
          <a:xfrm>
            <a:off x="-3471545" y="1610995"/>
            <a:ext cx="7499350" cy="41643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5-12:32:55-d2t6fttnfo2stf9diepg.png"/>
          <p:cNvPicPr>
            <a:picLocks noChangeAspect="1"/>
          </p:cNvPicPr>
          <p:nvPr/>
        </p:nvPicPr>
        <p:blipFill>
          <a:blip r:embed="rId1"/>
          <a:srcRect l="5" r="5"/>
          <a:stretch>
            <a:fillRect/>
          </a:stretch>
        </p:blipFill>
        <p:spPr>
          <a:xfrm>
            <a:off x="-3074352" y="1831658"/>
            <a:ext cx="6704965" cy="372300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-3773170" y="1443355"/>
            <a:ext cx="8102600" cy="449961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gradFill flip="none" rotWithShape="1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-3773170" y="1443355"/>
            <a:ext cx="8102600" cy="449961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808605" y="1239520"/>
            <a:ext cx="652145" cy="663575"/>
          </a:xfrm>
          <a:prstGeom prst="ellipse">
            <a:avLst/>
          </a:prstGeom>
          <a:solidFill>
            <a:srgbClr val="A6B299"/>
          </a:solidFill>
        </p:spPr>
      </p:sp>
      <p:sp>
        <p:nvSpPr>
          <p:cNvPr id="8" name="Text 5"/>
          <p:cNvSpPr/>
          <p:nvPr/>
        </p:nvSpPr>
        <p:spPr>
          <a:xfrm>
            <a:off x="2808605" y="1239520"/>
            <a:ext cx="652145" cy="66357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10025" y="3220720"/>
            <a:ext cx="652145" cy="663575"/>
          </a:xfrm>
          <a:prstGeom prst="ellipse">
            <a:avLst/>
          </a:prstGeom>
          <a:solidFill>
            <a:srgbClr val="A6B299"/>
          </a:solidFill>
        </p:spPr>
      </p:sp>
      <p:sp>
        <p:nvSpPr>
          <p:cNvPr id="10" name="Text 7"/>
          <p:cNvSpPr/>
          <p:nvPr/>
        </p:nvSpPr>
        <p:spPr>
          <a:xfrm>
            <a:off x="4010025" y="3220720"/>
            <a:ext cx="652145" cy="66357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161030" y="5215890"/>
            <a:ext cx="652145" cy="663575"/>
          </a:xfrm>
          <a:prstGeom prst="ellipse">
            <a:avLst/>
          </a:prstGeom>
          <a:solidFill>
            <a:srgbClr val="A6B299"/>
          </a:solidFill>
        </p:spPr>
      </p:sp>
      <p:sp>
        <p:nvSpPr>
          <p:cNvPr id="12" name="Text 9"/>
          <p:cNvSpPr/>
          <p:nvPr/>
        </p:nvSpPr>
        <p:spPr>
          <a:xfrm>
            <a:off x="3161030" y="5215890"/>
            <a:ext cx="652145" cy="66357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14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721360" y="664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16" name="Text 13"/>
          <p:cNvSpPr/>
          <p:nvPr/>
        </p:nvSpPr>
        <p:spPr>
          <a:xfrm rot="5400000">
            <a:off x="721360" y="664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350645" y="537210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全球森林现状与危机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846705" y="1313815"/>
            <a:ext cx="591820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210685" y="1246505"/>
            <a:ext cx="683895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森林面积锐减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210685" y="1703070"/>
            <a:ext cx="6838950" cy="9296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过去30年，地球失去1.78亿公顷原始森林，相当于每分钟消失20个足球场。热带雨林、温带阔叶林、北方针叶林三大系统同步衰退，亚马逊、刚果、东南亚三大碳汇区退化速度超预期。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029075" y="3302635"/>
            <a:ext cx="642620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859020" y="3302000"/>
            <a:ext cx="683895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自然再生速度滞后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859020" y="3758565"/>
            <a:ext cx="6838950" cy="9296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联合国粮农组织报告显示，自然再生速度远低于砍伐速度，森林面积持续萎缩。危机已逼近气候临界点，全球生态系统面临巨大挑战。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3167380" y="5291455"/>
            <a:ext cx="66738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027170" y="5089525"/>
            <a:ext cx="683895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森林保护的紧迫性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027170" y="5546725"/>
            <a:ext cx="6839585" cy="9296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森林是地球生态的重要组成部分，其保护刻不容缓。森林的减少不仅影响气候，还对生物多样性、水资源等产生深远影响。保护森林，就是保护我们共同的家园。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920615" y="1456690"/>
            <a:ext cx="1520825" cy="1501775"/>
          </a:xfrm>
          <a:prstGeom prst="diamond">
            <a:avLst/>
          </a:prstGeom>
          <a:solidFill>
            <a:srgbClr val="8E9E7E"/>
          </a:solidFill>
        </p:spPr>
      </p:sp>
      <p:sp>
        <p:nvSpPr>
          <p:cNvPr id="3" name="Text 1"/>
          <p:cNvSpPr/>
          <p:nvPr/>
        </p:nvSpPr>
        <p:spPr>
          <a:xfrm>
            <a:off x="4920615" y="1456690"/>
            <a:ext cx="1520825" cy="1501775"/>
          </a:xfrm>
          <a:prstGeom prst="rect">
            <a:avLst/>
          </a:prstGeom>
          <a:noFill/>
        </p:spPr>
        <p:txBody>
          <a:bodyPr wrap="square" lIns="45466" tIns="91059" rIns="91059" bIns="45466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721350" y="2332990"/>
            <a:ext cx="1520825" cy="1501775"/>
          </a:xfrm>
          <a:prstGeom prst="diamond">
            <a:avLst/>
          </a:prstGeom>
          <a:solidFill>
            <a:srgbClr val="6B7A5B"/>
          </a:solidFill>
        </p:spPr>
      </p:sp>
      <p:sp>
        <p:nvSpPr>
          <p:cNvPr id="5" name="Text 3"/>
          <p:cNvSpPr/>
          <p:nvPr/>
        </p:nvSpPr>
        <p:spPr>
          <a:xfrm>
            <a:off x="5721350" y="2332990"/>
            <a:ext cx="1520825" cy="150177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911725" y="3209290"/>
            <a:ext cx="1520825" cy="1501775"/>
          </a:xfrm>
          <a:prstGeom prst="diamond">
            <a:avLst/>
          </a:prstGeom>
          <a:solidFill>
            <a:srgbClr val="8E9E7E"/>
          </a:solidFill>
        </p:spPr>
      </p:sp>
      <p:sp>
        <p:nvSpPr>
          <p:cNvPr id="7" name="Text 5"/>
          <p:cNvSpPr/>
          <p:nvPr/>
        </p:nvSpPr>
        <p:spPr>
          <a:xfrm>
            <a:off x="4911725" y="3209290"/>
            <a:ext cx="1520825" cy="1501775"/>
          </a:xfrm>
          <a:prstGeom prst="rect">
            <a:avLst/>
          </a:prstGeom>
          <a:noFill/>
        </p:spPr>
        <p:txBody>
          <a:bodyPr wrap="square" lIns="45466" tIns="91059" rIns="91059" bIns="45466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721350" y="4085590"/>
            <a:ext cx="1520825" cy="1500505"/>
          </a:xfrm>
          <a:prstGeom prst="diamond">
            <a:avLst/>
          </a:prstGeom>
          <a:solidFill>
            <a:srgbClr val="6B7A5B"/>
          </a:solidFill>
        </p:spPr>
      </p:sp>
      <p:sp>
        <p:nvSpPr>
          <p:cNvPr id="9" name="Text 7"/>
          <p:cNvSpPr/>
          <p:nvPr/>
        </p:nvSpPr>
        <p:spPr>
          <a:xfrm>
            <a:off x="5721350" y="4085590"/>
            <a:ext cx="1520825" cy="1500505"/>
          </a:xfrm>
          <a:prstGeom prst="rect">
            <a:avLst/>
          </a:prstGeom>
          <a:noFill/>
        </p:spPr>
        <p:txBody>
          <a:bodyPr wrap="square" lIns="45466" tIns="91059" rIns="91059" bIns="45466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11" name="Text 9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13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23645" y="410210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森林的多维价值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16" name="Text 14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270500" y="1877695"/>
            <a:ext cx="819785" cy="58356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0" name="Text 18"/>
          <p:cNvSpPr/>
          <p:nvPr/>
        </p:nvSpPr>
        <p:spPr>
          <a:xfrm>
            <a:off x="5270500" y="1877695"/>
            <a:ext cx="819785" cy="58356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93420" y="1343660"/>
            <a:ext cx="4021200" cy="337185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气候调节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93420" y="1673860"/>
            <a:ext cx="4021455" cy="16414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全球森林每年吸收29亿吨碳，占陆地碳汇45%。森林通过光合作用吸收二氧化碳，释放氧气，对缓解全球气候变化具有不可替代的作用。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072505" y="2750820"/>
            <a:ext cx="819785" cy="58356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4" name="Text 22"/>
          <p:cNvSpPr/>
          <p:nvPr/>
        </p:nvSpPr>
        <p:spPr>
          <a:xfrm>
            <a:off x="6072505" y="2750820"/>
            <a:ext cx="819785" cy="58356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411720" y="2322195"/>
            <a:ext cx="4021200" cy="337185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水源涵养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411720" y="2667635"/>
            <a:ext cx="4021455" cy="16414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世界75%可用淡水依赖森林涵养。森林能够保持水土，调节径流，减少洪水和干旱的发生，为人类提供稳定的水资源。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252720" y="3630295"/>
            <a:ext cx="819785" cy="58356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8" name="Text 26"/>
          <p:cNvSpPr/>
          <p:nvPr/>
        </p:nvSpPr>
        <p:spPr>
          <a:xfrm>
            <a:off x="5252720" y="3630295"/>
            <a:ext cx="819785" cy="58356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93420" y="3706495"/>
            <a:ext cx="4021200" cy="337185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生物多样性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93420" y="4036695"/>
            <a:ext cx="4021455" cy="16414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森林承载80%陆地物种，是地球上生物多样性最丰富的生态系统之一。保护森林就是保护无数物种的生存家园，维护生态平衡。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051550" y="4549775"/>
            <a:ext cx="819785" cy="58356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32" name="Text 30"/>
          <p:cNvSpPr/>
          <p:nvPr/>
        </p:nvSpPr>
        <p:spPr>
          <a:xfrm>
            <a:off x="6051550" y="4549775"/>
            <a:ext cx="819785" cy="58356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411720" y="4574540"/>
            <a:ext cx="4021200" cy="337185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16亿人直接依赖森林获取食物、药材与收入。森林对原住民而言不仅是自然资源，更是文化和精神的寄托。保护森林，就是保护他们的生活方式和文化传承。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384415" y="4904740"/>
            <a:ext cx="4021455" cy="16414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32:51-d2t6fstnfo2stf9dieg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98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危机溯源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32:56-d2t6fu5nfo2stf9dies0.png"/>
          <p:cNvPicPr>
            <a:picLocks noChangeAspect="1"/>
          </p:cNvPicPr>
          <p:nvPr/>
        </p:nvPicPr>
        <p:blipFill>
          <a:blip r:embed="rId1"/>
          <a:srcRect l="20" r="20"/>
          <a:stretch>
            <a:fillRect/>
          </a:stretch>
        </p:blipFill>
        <p:spPr>
          <a:xfrm>
            <a:off x="630555" y="1304290"/>
            <a:ext cx="3889375" cy="47612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981450" y="5556885"/>
            <a:ext cx="668020" cy="727075"/>
          </a:xfrm>
          <a:prstGeom prst="roundRect">
            <a:avLst>
              <a:gd name="adj" fmla="val 10513"/>
            </a:avLst>
          </a:prstGeom>
          <a:solidFill>
            <a:srgbClr val="A6B299"/>
          </a:solidFill>
        </p:spPr>
      </p:sp>
      <p:sp>
        <p:nvSpPr>
          <p:cNvPr id="4" name="Text 1"/>
          <p:cNvSpPr/>
          <p:nvPr/>
        </p:nvSpPr>
        <p:spPr>
          <a:xfrm>
            <a:off x="3981450" y="5556885"/>
            <a:ext cx="668020" cy="72707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871720" y="3128010"/>
            <a:ext cx="3194685" cy="293687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blurRad="50800" dist="38100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4871720" y="3128010"/>
            <a:ext cx="3194685" cy="293687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293100" y="3152775"/>
            <a:ext cx="3157220" cy="292544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blurRad="50800" dist="38100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8293100" y="3152775"/>
            <a:ext cx="3157220" cy="29254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16200000">
            <a:off x="7311390" y="-730250"/>
            <a:ext cx="199390" cy="516699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AF8F4"/>
              </a:gs>
              <a:gs pos="28000">
                <a:srgbClr val="FAF8F4"/>
              </a:gs>
              <a:gs pos="100000">
                <a:srgbClr val="A6B299"/>
              </a:gs>
            </a:gsLst>
            <a:lin ang="16200000" scaled="1"/>
          </a:gradFill>
        </p:spPr>
      </p:sp>
      <p:sp>
        <p:nvSpPr>
          <p:cNvPr id="10" name="Text 7"/>
          <p:cNvSpPr/>
          <p:nvPr/>
        </p:nvSpPr>
        <p:spPr>
          <a:xfrm rot="16200000">
            <a:off x="7311390" y="-730250"/>
            <a:ext cx="199390" cy="51669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032000" y="1793240"/>
            <a:ext cx="4064000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13" name="Text 10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15" name="Text 12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223645" y="410210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砍伐背后的经济驱动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802505" y="1275715"/>
            <a:ext cx="4551045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A18F5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市场需求推动砍伐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802505" y="1991995"/>
            <a:ext cx="6647815" cy="12096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国际市场对牛肉、棕榈油、大豆、纸浆的刚性需求，推高产地价格，形成“砍伐—种植—出口—再扩张”循环。这种经济模式是森林砍伐的重要推手。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048250" y="3449955"/>
            <a:ext cx="3100705" cy="281305"/>
          </a:xfrm>
          <a:prstGeom prst="rect">
            <a:avLst/>
          </a:prstGeom>
          <a:noFill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非法木材贸易猖獗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048250" y="3874135"/>
            <a:ext cx="2872740" cy="223647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非法木材贸易年规模超300亿美元，腐败与执法缺位放大利润。非法砍伐不仅破坏森林，还扰乱了正常的市场秩序。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37550" y="3449955"/>
            <a:ext cx="3100705" cy="281305"/>
          </a:xfrm>
          <a:prstGeom prst="rect">
            <a:avLst/>
          </a:prstGeom>
          <a:noFill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土地财政的诱惑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418195" y="3874135"/>
            <a:ext cx="2872740" cy="223647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短期土地财政诱惑使地方政府默许烧垦。一些地方政府为了短期经济利益，忽视了森林的长远价值，导致森林资源被过度开发。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F6F4ED"/>
          </a:solidFill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气候反馈与灾害升级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223645" y="2793365"/>
            <a:ext cx="4838065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pic>
        <p:nvPicPr>
          <p:cNvPr id="8" name="Image 0" descr="https://kimi-img.moonshot.cn/pub/slides/slides_tmpl/image/25-09-05-12:32:50-d2t6fslnfo2stf9dief0.jpg"/>
          <p:cNvPicPr>
            <a:picLocks noChangeAspect="1"/>
          </p:cNvPicPr>
          <p:nvPr/>
        </p:nvPicPr>
        <p:blipFill>
          <a:blip r:embed="rId1"/>
          <a:srcRect l="34" r="34"/>
          <a:stretch>
            <a:fillRect/>
          </a:stretch>
        </p:blipFill>
        <p:spPr>
          <a:xfrm>
            <a:off x="6525260" y="1778635"/>
            <a:ext cx="4617720" cy="3642360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1008380" y="1580515"/>
            <a:ext cx="10408920" cy="40690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08380" y="1580515"/>
            <a:ext cx="10408920" cy="40690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</p:spPr>
      </p:sp>
      <p:sp>
        <p:nvSpPr>
          <p:cNvPr id="12" name="Text 9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23645" y="2183765"/>
            <a:ext cx="4832350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森林减少与极端灾害的互促机制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223645" y="2971800"/>
            <a:ext cx="4838700" cy="22491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林地消失削弱蒸腾作用，区域降水减少20%—30%，引发相邻农田干旱。亚马逊若退化成稀树草原，将额外释放1400亿吨碳，相当于全球10年化石燃料排放。烧垦烟雾颗粒改变云微物理结构，抑制降水，延长火季。森林的减少不仅加剧了气候变化，还导致极端灾害事件频繁发生，形成恶性循环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32:51-d2t6fstnfo2stf9dieg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98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保护策略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2266</Words>
  <Application>WPS 文字</Application>
  <PresentationFormat>On-screen Show (16:9)</PresentationFormat>
  <Paragraphs>197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Arial</vt:lpstr>
      <vt:lpstr>宋体</vt:lpstr>
      <vt:lpstr>Wingdings</vt:lpstr>
      <vt:lpstr>MiSans</vt:lpstr>
      <vt:lpstr>MiSans</vt:lpstr>
      <vt:lpstr>Calibri</vt:lpstr>
      <vt:lpstr>Helvetica Neue</vt:lpstr>
      <vt:lpstr>微软雅黑</vt:lpstr>
      <vt:lpstr>汉仪旗黑</vt:lpstr>
      <vt:lpstr>宋体</vt:lpstr>
      <vt:lpstr>Arial Unicode MS</vt:lpstr>
      <vt:lpstr>等线</vt:lpstr>
      <vt:lpstr>汉仪中等线KW</vt:lpstr>
      <vt:lpstr>汉仪书宋二KW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守护地球之肺：森林保护行动</dc:title>
  <dc:creator>Kimi</dc:creator>
  <dc:subject>守护地球之肺：森林保护行动</dc:subject>
  <cp:lastModifiedBy>知之花</cp:lastModifiedBy>
  <cp:revision>2</cp:revision>
  <dcterms:created xsi:type="dcterms:W3CDTF">2025-12-05T06:58:02Z</dcterms:created>
  <dcterms:modified xsi:type="dcterms:W3CDTF">2025-12-05T06:58:02Z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{"Label":"守护地球之肺：森林保护行动","ContentProducer":"001191110108MACG2KBH8F10000","ProduceID":"","ReservedCode1":"","ContentPropagator":"001191110108MACG2KBH8F20000","PropagateID":"","ReservedCode2":""}</vt:lpwstr>
  </property>
  <property fmtid="{D5CDD505-2E9C-101B-9397-08002B2CF9AE}" pid="3" name="ICV">
    <vt:lpwstr>6E0C76BAC9390F3A7A823269863C0F67_42</vt:lpwstr>
  </property>
  <property fmtid="{D5CDD505-2E9C-101B-9397-08002B2CF9AE}" pid="4" name="KSOProductBuildVer">
    <vt:lpwstr>2052-7.2.2.8955</vt:lpwstr>
  </property>
</Properties>
</file>